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33E9F8-6489-4550-9BBA-CEAB5536BBA7}" type="datetimeFigureOut">
              <a:rPr lang="en-US" smtClean="0"/>
              <a:t>7/23/2024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844D4CE-36D5-4B4F-9F05-C1270C08047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3E9F8-6489-4550-9BBA-CEAB5536BBA7}"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4D4CE-36D5-4B4F-9F05-C1270C0804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3E9F8-6489-4550-9BBA-CEAB5536BBA7}"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4D4CE-36D5-4B4F-9F05-C1270C0804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33E9F8-6489-4550-9BBA-CEAB5536BBA7}"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4D4CE-36D5-4B4F-9F05-C1270C08047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33E9F8-6489-4550-9BBA-CEAB5536BBA7}" type="datetimeFigureOut">
              <a:rPr lang="en-US" smtClean="0"/>
              <a:t>7/23/2024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844D4CE-36D5-4B4F-9F05-C1270C0804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33E9F8-6489-4550-9BBA-CEAB5536BBA7}"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4D4CE-36D5-4B4F-9F05-C1270C08047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33E9F8-6489-4550-9BBA-CEAB5536BBA7}" type="datetimeFigureOut">
              <a:rPr lang="en-US" smtClean="0"/>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4D4CE-36D5-4B4F-9F05-C1270C08047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33E9F8-6489-4550-9BBA-CEAB5536BBA7}" type="datetimeFigureOut">
              <a:rPr lang="en-US" smtClean="0"/>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4D4CE-36D5-4B4F-9F05-C1270C0804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3E9F8-6489-4550-9BBA-CEAB5536BBA7}" type="datetimeFigureOut">
              <a:rPr lang="en-US" smtClean="0"/>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4D4CE-36D5-4B4F-9F05-C1270C0804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33E9F8-6489-4550-9BBA-CEAB5536BBA7}"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4D4CE-36D5-4B4F-9F05-C1270C08047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33E9F8-6489-4550-9BBA-CEAB5536BBA7}" type="datetimeFigureOut">
              <a:rPr lang="en-US" smtClean="0"/>
              <a:t>7/23/2024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844D4CE-36D5-4B4F-9F05-C1270C08047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133E9F8-6489-4550-9BBA-CEAB5536BBA7}" type="datetimeFigureOut">
              <a:rPr lang="en-US" smtClean="0"/>
              <a:t>7/23/2024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844D4CE-36D5-4B4F-9F05-C1270C0804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Capital Structure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sz="2400" dirty="0"/>
              <a:t>The most crucial component of starting a business is capital. It acts as the foundation of the company. Debt and Equity are the two primary types of capital sources for a business. Capital structure is defined as the combination of equity and debt that is put into use by a company in order to finance the overall operations of the company and for its growth.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Types of Capital </a:t>
            </a:r>
            <a:r>
              <a:rPr lang="en-US" b="1" dirty="0" smtClean="0"/>
              <a:t>Structure</a:t>
            </a:r>
            <a:endParaRPr lang="en-US" dirty="0"/>
          </a:p>
        </p:txBody>
      </p:sp>
      <p:sp>
        <p:nvSpPr>
          <p:cNvPr id="3" name="Content Placeholder 2"/>
          <p:cNvSpPr>
            <a:spLocks noGrp="1"/>
          </p:cNvSpPr>
          <p:nvPr>
            <p:ph sz="quarter" idx="1"/>
          </p:nvPr>
        </p:nvSpPr>
        <p:spPr/>
        <p:txBody>
          <a:bodyPr>
            <a:normAutofit/>
          </a:bodyPr>
          <a:lstStyle/>
          <a:p>
            <a:pPr algn="just">
              <a:buNone/>
            </a:pPr>
            <a:r>
              <a:rPr lang="en-US" sz="2400" dirty="0"/>
              <a:t>The meaning of Capital </a:t>
            </a:r>
            <a:r>
              <a:rPr lang="en-US" sz="2400" dirty="0" smtClean="0"/>
              <a:t>structure</a:t>
            </a:r>
            <a:r>
              <a:rPr lang="en-US" sz="2400" dirty="0"/>
              <a:t> can be described as the arrangement of capital by using different sources of long term funds which consists of two broad types, equity and debt. The different types of funds that are raised by a firm include preference shares, equity shares, retained earnings, long-term loans etc. These funds are raised for running the business.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Equity Capital</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Equity </a:t>
            </a:r>
            <a:r>
              <a:rPr lang="en-US" dirty="0"/>
              <a:t>capital is the money owned by the shareholders or owners. It consists of two different types</a:t>
            </a:r>
          </a:p>
          <a:p>
            <a:pPr algn="just">
              <a:buNone/>
            </a:pPr>
            <a:r>
              <a:rPr lang="en-US" dirty="0"/>
              <a:t>a) Retained </a:t>
            </a:r>
            <a:r>
              <a:rPr lang="en-US" dirty="0" smtClean="0"/>
              <a:t>earning: </a:t>
            </a:r>
            <a:r>
              <a:rPr lang="en-US" dirty="0"/>
              <a:t>Retained earnings are part of the profit that has been kept separately by the </a:t>
            </a:r>
            <a:r>
              <a:rPr lang="en-US" dirty="0" smtClean="0"/>
              <a:t>organization </a:t>
            </a:r>
            <a:r>
              <a:rPr lang="en-US" dirty="0"/>
              <a:t>and which will help in strengthening the business.</a:t>
            </a:r>
          </a:p>
          <a:p>
            <a:pPr algn="just">
              <a:buNone/>
            </a:pPr>
            <a:r>
              <a:rPr lang="en-US" dirty="0"/>
              <a:t>b) Contributed Capital: Contributed capital is the amount of money which the company owners have invested at the time of opening the company or received from shareholders as a price for ownership of the company.</a:t>
            </a:r>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Debt Capital</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Debt </a:t>
            </a:r>
            <a:r>
              <a:rPr lang="en-US" dirty="0"/>
              <a:t>capital is referred to as the borrowed money that is </a:t>
            </a:r>
            <a:r>
              <a:rPr lang="en-US" dirty="0" smtClean="0"/>
              <a:t>utilized </a:t>
            </a:r>
            <a:r>
              <a:rPr lang="en-US" dirty="0"/>
              <a:t>in business. There are different forms of debt capital.</a:t>
            </a:r>
          </a:p>
          <a:p>
            <a:pPr algn="just"/>
            <a:r>
              <a:rPr lang="en-US" dirty="0"/>
              <a:t>Long Term Bonds: These types of bonds are considered the safest of the debts as they have an extended repayment period, and only interest needs to be repaid while the principal needs to be paid at maturity.</a:t>
            </a:r>
          </a:p>
          <a:p>
            <a:pPr algn="just"/>
            <a:r>
              <a:rPr lang="en-US" dirty="0"/>
              <a:t>Short Term Commercial Paper: This is a type of short term debt instrument that is used by companies to raise capital for a short period of time</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Optimal Capital Structure</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Optimal </a:t>
            </a:r>
            <a:r>
              <a:rPr lang="en-US" dirty="0"/>
              <a:t>capital structure is referred to as the perfect mix of debt and equity financing that helps in </a:t>
            </a:r>
            <a:r>
              <a:rPr lang="en-US" dirty="0" smtClean="0"/>
              <a:t>maximizing </a:t>
            </a:r>
            <a:r>
              <a:rPr lang="en-US" dirty="0"/>
              <a:t>the value of a company in the market while at the same time </a:t>
            </a:r>
            <a:r>
              <a:rPr lang="en-US" dirty="0" smtClean="0"/>
              <a:t>minimizes </a:t>
            </a:r>
            <a:r>
              <a:rPr lang="en-US" dirty="0"/>
              <a:t>its cost of capital.</a:t>
            </a:r>
          </a:p>
          <a:p>
            <a:pPr algn="just">
              <a:buNone/>
            </a:pPr>
            <a:r>
              <a:rPr lang="en-US" dirty="0"/>
              <a:t>Capital structure varies across industries. For a company involved in mining or petroleum and oil extraction, a high debt ratio is not suitable, but some industries like insurance or banking have a high amount of debt as part of their capital structure.</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ea typeface="Times New Roman" panose="02020603050405020304" pitchFamily="18" charset="0"/>
              </a:rPr>
              <a:t>General Assumptions in Capital Structure Theories </a:t>
            </a:r>
            <a:endParaRPr lang="en-US" dirty="0"/>
          </a:p>
        </p:txBody>
      </p:sp>
      <p:sp>
        <p:nvSpPr>
          <p:cNvPr id="3" name="Content Placeholder 2"/>
          <p:cNvSpPr>
            <a:spLocks noGrp="1"/>
          </p:cNvSpPr>
          <p:nvPr>
            <p:ph sz="quarter" idx="1"/>
          </p:nvPr>
        </p:nvSpPr>
        <p:spPr/>
        <p:txBody>
          <a:bodyPr>
            <a:normAutofit fontScale="77500" lnSpcReduction="20000"/>
          </a:bodyPr>
          <a:lstStyle/>
          <a:p>
            <a:pPr marL="342900" lvl="0" indent="-342900" algn="just">
              <a:lnSpc>
                <a:spcPct val="107000"/>
              </a:lnSpc>
              <a:spcAft>
                <a:spcPts val="80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Noto Sans Symbols"/>
              </a:rPr>
              <a:t>There are only two sources of funds, i.e., debts and equity (no preference share capital).</a:t>
            </a:r>
            <a:endParaRPr lang="en-IN" sz="2800" dirty="0" smtClean="0">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Noto Sans Symbols"/>
              </a:rPr>
              <a:t>The total assets of a firm and its capital employed are fixed.</a:t>
            </a:r>
            <a:endParaRPr lang="en-IN" sz="2800" dirty="0" smtClean="0">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Noto Sans Symbols"/>
              </a:rPr>
              <a:t>All earnings are distributed to equity shareholders. </a:t>
            </a:r>
            <a:endParaRPr lang="en-IN" sz="2800" dirty="0" smtClean="0">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Noto Sans Symbols"/>
              </a:rPr>
              <a:t>The firm earns operating profits and it is expected to grow.</a:t>
            </a:r>
            <a:endParaRPr lang="en-IN" sz="2800" dirty="0" smtClean="0">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Noto Sans Symbols"/>
              </a:rPr>
              <a:t>The business risk assumed to be constant and is not affected by the financing mix decision. (no change in fixed cost).</a:t>
            </a:r>
            <a:endParaRPr lang="en-IN" sz="2800" dirty="0" smtClean="0">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Noto Sans Symbols"/>
              </a:rPr>
              <a:t>There are no corporate or personal taxes. (no taxation)</a:t>
            </a:r>
            <a:endParaRPr lang="en-IN" sz="2800" dirty="0" smtClean="0">
              <a:latin typeface="Noto Sans Symbols"/>
              <a:ea typeface="Noto Sans Symbols"/>
              <a:cs typeface="Noto Sans Symbols"/>
            </a:endParaRPr>
          </a:p>
          <a:p>
            <a:pPr marL="342900" lvl="0" indent="-342900" algn="just">
              <a:lnSpc>
                <a:spcPct val="107000"/>
              </a:lnSpc>
              <a:spcAft>
                <a:spcPts val="80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Noto Sans Symbols"/>
              </a:rPr>
              <a:t>The investors have the same subjective profitability distribution of expected earnings.</a:t>
            </a:r>
            <a:endParaRPr lang="en-IN" sz="2800" dirty="0" smtClean="0">
              <a:latin typeface="Noto Sans Symbols"/>
              <a:ea typeface="Noto Sans Symbols"/>
              <a:cs typeface="Noto Sans Symbols"/>
            </a:endParaRP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TotalTime>
  <Words>384</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Capital Structure</vt:lpstr>
      <vt:lpstr>Slide 2</vt:lpstr>
      <vt:lpstr>Types of Capital Structure</vt:lpstr>
      <vt:lpstr>Equity Capital</vt:lpstr>
      <vt:lpstr>Debt Capital</vt:lpstr>
      <vt:lpstr>Optimal Capital Structure</vt:lpstr>
      <vt:lpstr>General Assumptions in Capital Structure Theories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dc:title>
  <dc:creator>Hp</dc:creator>
  <cp:lastModifiedBy>Hp</cp:lastModifiedBy>
  <cp:revision>3</cp:revision>
  <dcterms:created xsi:type="dcterms:W3CDTF">2024-07-23T05:56:26Z</dcterms:created>
  <dcterms:modified xsi:type="dcterms:W3CDTF">2024-07-23T06:13:00Z</dcterms:modified>
</cp:coreProperties>
</file>